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71" r:id="rId4"/>
    <p:sldId id="272" r:id="rId5"/>
    <p:sldId id="257" r:id="rId6"/>
    <p:sldId id="270" r:id="rId7"/>
    <p:sldId id="275" r:id="rId8"/>
    <p:sldId id="274" r:id="rId9"/>
    <p:sldId id="276" r:id="rId10"/>
    <p:sldId id="277" r:id="rId11"/>
    <p:sldId id="278" r:id="rId12"/>
    <p:sldId id="279" r:id="rId13"/>
    <p:sldId id="280" r:id="rId14"/>
    <p:sldId id="273" r:id="rId15"/>
    <p:sldId id="281" r:id="rId16"/>
    <p:sldId id="282" r:id="rId17"/>
    <p:sldId id="283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3" d="100"/>
          <a:sy n="73" d="100"/>
        </p:scale>
        <p:origin x="534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4/10/2020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2392">
        <p:random/>
      </p:transition>
    </mc:Choice>
    <mc:Fallback xmlns="">
      <p:transition spd="slow" advTm="22392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demaclasse.blogspot.com/2012/10/ces-cheres-tables-de-multiplicatio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ranch-isd.org/gifted-and-talented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ranch-isd.org/gifted-and-talented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hyperlink" Target="http://branch-isd.org/gifted-and-talente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hyperlink" Target="http://branch-isd.org/gifted-and-talente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ltiplicat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hyperlink" Target="https://pixabay.com/en/eyes-brown-drawing-pupil-eyelashes-705422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en.wikipedia.org/wiki/Multiplicatio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eyes-brown-drawing-pupil-eyelashes-705422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en.wikipedia.org/wiki/Multiplica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motivationjet.com/2017/12/top-advantages-of-positive-thought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Properties-of-Multiplication-Character-Posters-148009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fruit-orange-png-transparent-1218158/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hyperlink" Target="https://purepng.com/photo/15571/food-mandarin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slideshare.net/alexblanksj/multiplication-properti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hyperlink" Target="http://switchon.global2.vic.edu.au/2015/07/30/multiplication-array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witchon.global2.vic.edu.au/2015/07/30/multiplication-array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hyperlink" Target="http://switchon.global2.vic.edu.au/2015/07/30/multiplication-array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512" y="0"/>
            <a:ext cx="9144000" cy="1219200"/>
          </a:xfrm>
        </p:spPr>
        <p:txBody>
          <a:bodyPr anchor="t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Multiplication Review</a:t>
            </a:r>
          </a:p>
        </p:txBody>
      </p:sp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66EBCE8-55BB-4ACC-A49B-284A566B6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9812" y="802243"/>
            <a:ext cx="4572000" cy="55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704">
        <p:random/>
      </p:transition>
    </mc:Choice>
    <mc:Fallback xmlns="">
      <p:transition spd="slow" advTm="10704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430FC5DA-ED7E-49A4-9350-334B213895A7}"/>
              </a:ext>
            </a:extLst>
          </p:cNvPr>
          <p:cNvSpPr/>
          <p:nvPr/>
        </p:nvSpPr>
        <p:spPr>
          <a:xfrm>
            <a:off x="-153988" y="228600"/>
            <a:ext cx="8229600" cy="5029200"/>
          </a:xfrm>
          <a:prstGeom prst="cloudCallout">
            <a:avLst>
              <a:gd name="adj1" fmla="val 69693"/>
              <a:gd name="adj2" fmla="val 49272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WOW! </a:t>
            </a:r>
            <a:r>
              <a:rPr lang="en-US" sz="4000" dirty="0">
                <a:solidFill>
                  <a:schemeClr val="bg1"/>
                </a:solidFill>
              </a:rPr>
              <a:t>I think Ms. White is showing me a few ways I can </a:t>
            </a:r>
            <a:r>
              <a:rPr lang="en-US" sz="4000" u="sng" dirty="0">
                <a:solidFill>
                  <a:schemeClr val="bg1"/>
                </a:solidFill>
              </a:rPr>
              <a:t>always</a:t>
            </a:r>
            <a:r>
              <a:rPr lang="en-US" sz="4000" dirty="0">
                <a:solidFill>
                  <a:schemeClr val="bg1"/>
                </a:solidFill>
              </a:rPr>
              <a:t> be right about my  multiplication answers!  </a:t>
            </a:r>
          </a:p>
        </p:txBody>
      </p:sp>
      <p:pic>
        <p:nvPicPr>
          <p:cNvPr id="14" name="Picture 1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2839141-EA8B-4372-8F32-FAF0725E3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4310" y="1399442"/>
            <a:ext cx="4494213" cy="545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00">
        <p:random/>
      </p:transition>
    </mc:Choice>
    <mc:Fallback xmlns="">
      <p:transition spd="slow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430FC5DA-ED7E-49A4-9350-334B213895A7}"/>
              </a:ext>
            </a:extLst>
          </p:cNvPr>
          <p:cNvSpPr/>
          <p:nvPr/>
        </p:nvSpPr>
        <p:spPr>
          <a:xfrm>
            <a:off x="-153988" y="228600"/>
            <a:ext cx="10149840" cy="5029200"/>
          </a:xfrm>
          <a:prstGeom prst="cloudCallout">
            <a:avLst>
              <a:gd name="adj1" fmla="val 69693"/>
              <a:gd name="adj2" fmla="val 49272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 defTabSz="923925">
              <a:buFont typeface="+mj-lt"/>
              <a:buAutoNum type="arabicPeriod"/>
              <a:tabLst>
                <a:tab pos="0" algn="l"/>
              </a:tabLst>
            </a:pPr>
            <a:r>
              <a:rPr lang="en-US" sz="4000" b="1" dirty="0">
                <a:solidFill>
                  <a:schemeClr val="bg1"/>
                </a:solidFill>
              </a:rPr>
              <a:t>I can use or </a:t>
            </a:r>
            <a:r>
              <a:rPr lang="en-US" sz="40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</a:t>
            </a:r>
            <a:r>
              <a:rPr lang="en-US" sz="4000" b="1" dirty="0">
                <a:solidFill>
                  <a:schemeClr val="bg1"/>
                </a:solidFill>
              </a:rPr>
              <a:t> an array!</a:t>
            </a:r>
          </a:p>
          <a:p>
            <a:pPr marL="347663" indent="-347663" algn="ctr"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</a:rPr>
              <a:t>  I can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r>
              <a:rPr lang="en-US" sz="4000" b="1" dirty="0">
                <a:solidFill>
                  <a:schemeClr val="bg1"/>
                </a:solidFill>
              </a:rPr>
              <a:t> numbers  on an array if I was shown one!  </a:t>
            </a:r>
          </a:p>
        </p:txBody>
      </p:sp>
      <p:pic>
        <p:nvPicPr>
          <p:cNvPr id="14" name="Picture 1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2839141-EA8B-4372-8F32-FAF0725E3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4212" y="1399442"/>
            <a:ext cx="4494213" cy="545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random/>
      </p:transition>
    </mc:Choice>
    <mc:Fallback xmlns="">
      <p:transition spd="slow" advTm="1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430FC5DA-ED7E-49A4-9350-334B213895A7}"/>
              </a:ext>
            </a:extLst>
          </p:cNvPr>
          <p:cNvSpPr/>
          <p:nvPr/>
        </p:nvSpPr>
        <p:spPr>
          <a:xfrm>
            <a:off x="-153988" y="0"/>
            <a:ext cx="10149840" cy="6477000"/>
          </a:xfrm>
          <a:prstGeom prst="cloudCallout">
            <a:avLst>
              <a:gd name="adj1" fmla="val 69693"/>
              <a:gd name="adj2" fmla="val 49272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 defTabSz="923925">
              <a:buFont typeface="+mj-lt"/>
              <a:buAutoNum type="arabicPeriod" startAt="3"/>
              <a:tabLst>
                <a:tab pos="0" algn="l"/>
              </a:tabLst>
            </a:pPr>
            <a:r>
              <a:rPr lang="en-US" sz="4000" b="1" dirty="0">
                <a:solidFill>
                  <a:schemeClr val="bg1"/>
                </a:solidFill>
              </a:rPr>
              <a:t>I can draw a set!</a:t>
            </a:r>
          </a:p>
          <a:p>
            <a:pPr algn="ctr" defTabSz="923925">
              <a:tabLst>
                <a:tab pos="0" algn="l"/>
              </a:tabLst>
            </a:pPr>
            <a:endParaRPr lang="en-US" sz="4000" b="1" dirty="0">
              <a:solidFill>
                <a:schemeClr val="bg1"/>
              </a:solidFill>
            </a:endParaRPr>
          </a:p>
          <a:p>
            <a:pPr algn="ctr" defTabSz="923925">
              <a:tabLst>
                <a:tab pos="0" algn="l"/>
              </a:tabLst>
            </a:pPr>
            <a:endParaRPr lang="en-US" sz="4000" b="1" dirty="0">
              <a:solidFill>
                <a:schemeClr val="bg1"/>
              </a:solidFill>
            </a:endParaRPr>
          </a:p>
          <a:p>
            <a:pPr marL="742950" indent="-742950" algn="ctr">
              <a:buFont typeface="+mj-lt"/>
              <a:buAutoNum type="arabicPeriod" startAt="4"/>
            </a:pPr>
            <a:r>
              <a:rPr lang="en-US" sz="4000" b="1" dirty="0">
                <a:solidFill>
                  <a:schemeClr val="bg1"/>
                </a:solidFill>
              </a:rPr>
              <a:t>  I can remember my math multiplication facts (1-5)!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4" name="Picture 1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2839141-EA8B-4372-8F32-FAF0725E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04212" y="1399442"/>
            <a:ext cx="4494213" cy="54585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F97DAA-36B3-47BA-B852-D7D8AA933918}"/>
              </a:ext>
            </a:extLst>
          </p:cNvPr>
          <p:cNvSpPr/>
          <p:nvPr/>
        </p:nvSpPr>
        <p:spPr>
          <a:xfrm>
            <a:off x="912812" y="1752600"/>
            <a:ext cx="49952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haroni" panose="02010803020104030203" pitchFamily="2" charset="-79"/>
              </a:rPr>
              <a:t>3 x 6=3sets of 6</a:t>
            </a:r>
            <a:endParaRPr lang="en-US" sz="7200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1952BC-06B9-4425-B6F3-477E7D1A6EE3}"/>
              </a:ext>
            </a:extLst>
          </p:cNvPr>
          <p:cNvSpPr/>
          <p:nvPr/>
        </p:nvSpPr>
        <p:spPr>
          <a:xfrm>
            <a:off x="6094412" y="1971764"/>
            <a:ext cx="6096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0BCA46-E42E-45DE-882C-978042ABABDD}"/>
              </a:ext>
            </a:extLst>
          </p:cNvPr>
          <p:cNvSpPr/>
          <p:nvPr/>
        </p:nvSpPr>
        <p:spPr>
          <a:xfrm>
            <a:off x="6746601" y="1971764"/>
            <a:ext cx="6096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E06B7D-EF83-4971-88C1-ABFF5EF7633D}"/>
              </a:ext>
            </a:extLst>
          </p:cNvPr>
          <p:cNvSpPr/>
          <p:nvPr/>
        </p:nvSpPr>
        <p:spPr>
          <a:xfrm>
            <a:off x="7398790" y="1949993"/>
            <a:ext cx="6096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8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000">
        <p:random/>
      </p:transition>
    </mc:Choice>
    <mc:Fallback xmlns="">
      <p:transition spd="slow" advTm="2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4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4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430FC5DA-ED7E-49A4-9350-334B213895A7}"/>
              </a:ext>
            </a:extLst>
          </p:cNvPr>
          <p:cNvSpPr/>
          <p:nvPr/>
        </p:nvSpPr>
        <p:spPr>
          <a:xfrm>
            <a:off x="-153988" y="0"/>
            <a:ext cx="10149840" cy="6858000"/>
          </a:xfrm>
          <a:prstGeom prst="cloudCallout">
            <a:avLst>
              <a:gd name="adj1" fmla="val 44167"/>
              <a:gd name="adj2" fmla="val -7553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Font typeface="+mj-lt"/>
              <a:buAutoNum type="arabicPeriod" startAt="5"/>
            </a:pPr>
            <a:r>
              <a:rPr lang="en-US" sz="4000" b="1" dirty="0">
                <a:solidFill>
                  <a:schemeClr val="bg1"/>
                </a:solidFill>
              </a:rPr>
              <a:t>For facts (6-9), I can just use ones I know and add their products!</a:t>
            </a:r>
          </a:p>
          <a:p>
            <a:pPr algn="ctr"/>
            <a:r>
              <a:rPr lang="en-US" sz="54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8</a:t>
            </a:r>
            <a:r>
              <a:rPr lang="en-US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x7=(</a:t>
            </a:r>
            <a:r>
              <a:rPr lang="en-US" sz="54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4</a:t>
            </a:r>
            <a:r>
              <a:rPr lang="en-US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x7) +(</a:t>
            </a:r>
            <a:r>
              <a:rPr lang="en-US" sz="54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4</a:t>
            </a:r>
            <a:r>
              <a:rPr lang="en-US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x7)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4" name="Picture 1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2839141-EA8B-4372-8F32-FAF0725E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04212" y="1399442"/>
            <a:ext cx="4494213" cy="5458558"/>
          </a:xfrm>
          <a:prstGeom prst="rect">
            <a:avLst/>
          </a:prstGeom>
        </p:spPr>
      </p:pic>
      <p:sp>
        <p:nvSpPr>
          <p:cNvPr id="2" name="Arrow: Left-Up 1">
            <a:extLst>
              <a:ext uri="{FF2B5EF4-FFF2-40B4-BE49-F238E27FC236}">
                <a16:creationId xmlns:a16="http://schemas.microsoft.com/office/drawing/2014/main" id="{1D21D0EF-7FFA-4F5F-8B0E-660B24789B70}"/>
              </a:ext>
            </a:extLst>
          </p:cNvPr>
          <p:cNvSpPr/>
          <p:nvPr/>
        </p:nvSpPr>
        <p:spPr>
          <a:xfrm rot="2830089">
            <a:off x="4070438" y="3956870"/>
            <a:ext cx="1636977" cy="1699708"/>
          </a:xfrm>
          <a:prstGeom prst="left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2CA9CA-94E5-40E2-8EB6-DB516F3AFACC}"/>
              </a:ext>
            </a:extLst>
          </p:cNvPr>
          <p:cNvSpPr/>
          <p:nvPr/>
        </p:nvSpPr>
        <p:spPr>
          <a:xfrm>
            <a:off x="3709235" y="4345059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8=4+4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2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226">
        <p:random/>
      </p:transition>
    </mc:Choice>
    <mc:Fallback xmlns="">
      <p:transition spd="slow" advTm="162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96D0-6539-42CC-8672-E03042E8F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9" y="0"/>
            <a:ext cx="12188825" cy="2720181"/>
          </a:xfrm>
        </p:spPr>
        <p:txBody>
          <a:bodyPr/>
          <a:lstStyle/>
          <a:p>
            <a:r>
              <a:rPr lang="en-US" sz="4400" dirty="0"/>
              <a:t>The same can be said about 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n-US" sz="4400" dirty="0"/>
              <a:t> multiplication problem.</a:t>
            </a:r>
            <a:br>
              <a:rPr lang="en-US" sz="4400" dirty="0"/>
            </a:br>
            <a:r>
              <a:rPr lang="en-US" sz="5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en-US" sz="4400" dirty="0"/>
              <a:t> “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4400" dirty="0"/>
              <a:t>” when you see a multiplication symbol.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1CCBB6-2ABD-4207-A1AC-F4E19582D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4012" y="1494664"/>
            <a:ext cx="5453744" cy="5286312"/>
          </a:xfr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1EF8F1C-A6A1-4F4A-84CD-D0D26FAB80C8}"/>
              </a:ext>
            </a:extLst>
          </p:cNvPr>
          <p:cNvSpPr/>
          <p:nvPr/>
        </p:nvSpPr>
        <p:spPr>
          <a:xfrm>
            <a:off x="608012" y="3225167"/>
            <a:ext cx="2362200" cy="2438400"/>
          </a:xfrm>
          <a:prstGeom prst="mathMultiply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00">
        <p:random/>
      </p:transition>
    </mc:Choice>
    <mc:Fallback xmlns="">
      <p:transition spd="slow" advTm="1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96D0-6539-42CC-8672-E03042E8F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9" y="1"/>
            <a:ext cx="12188825" cy="1524000"/>
          </a:xfrm>
        </p:spPr>
        <p:txBody>
          <a:bodyPr anchor="t"/>
          <a:lstStyle/>
          <a:p>
            <a:r>
              <a:rPr lang="en-US" sz="4400" dirty="0"/>
              <a:t>What do you see here?</a:t>
            </a:r>
            <a:br>
              <a:rPr lang="en-US" sz="4400" dirty="0"/>
            </a:br>
            <a:r>
              <a:rPr lang="en-US" sz="4400" dirty="0"/>
              <a:t>It’s like an array, but it is a set, or group.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2B97-FDAA-4D56-B3F2-1DF7CB680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3212" y="2566956"/>
            <a:ext cx="3733800" cy="401475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equation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would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write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 this?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1CCBB6-2ABD-4207-A1AC-F4E19582D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37012" y="990600"/>
            <a:ext cx="7543800" cy="5591112"/>
          </a:xfrm>
        </p:spPr>
      </p:pic>
      <p:pic>
        <p:nvPicPr>
          <p:cNvPr id="5" name="Picture 4" descr="A picture containing lamp, drawing&#10;&#10;Description automatically generated">
            <a:extLst>
              <a:ext uri="{FF2B5EF4-FFF2-40B4-BE49-F238E27FC236}">
                <a16:creationId xmlns:a16="http://schemas.microsoft.com/office/drawing/2014/main" id="{2425C0AD-B0E8-4F43-ADC7-67F291839E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2970212" y="1504628"/>
            <a:ext cx="1524000" cy="76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36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96D0-6539-42CC-8672-E03042E8F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9" y="0"/>
            <a:ext cx="12188825" cy="1547843"/>
          </a:xfrm>
        </p:spPr>
        <p:txBody>
          <a:bodyPr anchor="t"/>
          <a:lstStyle/>
          <a:p>
            <a:pPr algn="ctr"/>
            <a:r>
              <a:rPr lang="en-US" sz="4400" dirty="0"/>
              <a:t>I see 4 sacks with 3 in each.</a:t>
            </a:r>
            <a:br>
              <a:rPr lang="en-US" sz="4400" dirty="0"/>
            </a:br>
            <a:r>
              <a:rPr lang="en-US" sz="4400" dirty="0"/>
              <a:t>4 sets of 3</a:t>
            </a:r>
            <a:br>
              <a:rPr lang="en-US" sz="4400" dirty="0"/>
            </a:br>
            <a:r>
              <a:rPr lang="en-US" sz="4400" dirty="0"/>
              <a:t>4 x 3 is the correct answer!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2B97-FDAA-4D56-B3F2-1DF7CB680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69" y="2566956"/>
            <a:ext cx="5072743" cy="3757644"/>
          </a:xfrm>
        </p:spPr>
        <p:txBody>
          <a:bodyPr anchor="t">
            <a:noAutofit/>
          </a:bodyPr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Check </a:t>
            </a:r>
          </a:p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your understanding!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1CCBB6-2ABD-4207-A1AC-F4E19582D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75212" y="1918906"/>
            <a:ext cx="5898796" cy="4371912"/>
          </a:xfr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1EBE6BB1-5FA1-44FB-ABB6-CB6C5EC42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11263">
            <a:off x="2226270" y="2165564"/>
            <a:ext cx="2033556" cy="203355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 descr="A picture containing lamp, drawing&#10;&#10;Description automatically generated">
            <a:extLst>
              <a:ext uri="{FF2B5EF4-FFF2-40B4-BE49-F238E27FC236}">
                <a16:creationId xmlns:a16="http://schemas.microsoft.com/office/drawing/2014/main" id="{4E844A2A-C9B1-46DB-A260-6D3C01B045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2970212" y="1504628"/>
            <a:ext cx="1524000" cy="76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1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:random/>
      </p:transition>
    </mc:Choice>
    <mc:Fallback xmlns="">
      <p:transition spd="slow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A484F73-C64F-4B30-892B-A60FE9E6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8"/>
            <a:ext cx="12188825" cy="1020762"/>
          </a:xfrm>
        </p:spPr>
        <p:txBody>
          <a:bodyPr/>
          <a:lstStyle/>
          <a:p>
            <a:pPr algn="ctr"/>
            <a:r>
              <a:rPr lang="en-US" sz="8000" dirty="0">
                <a:latin typeface="Copperplate Gothic Bold" panose="020E0705020206020404" pitchFamily="34" charset="0"/>
              </a:rPr>
              <a:t>Great Thinking!</a:t>
            </a:r>
          </a:p>
        </p:txBody>
      </p:sp>
      <p:pic>
        <p:nvPicPr>
          <p:cNvPr id="8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95BFE181-0653-417E-B5DC-E75807E0A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9211" y="1524000"/>
            <a:ext cx="7010400" cy="4666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53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80">
        <p:random/>
      </p:transition>
    </mc:Choice>
    <mc:Fallback xmlns="">
      <p:transition spd="slow" advTm="598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2" y="175419"/>
            <a:ext cx="11899989" cy="1020762"/>
          </a:xfrm>
        </p:spPr>
        <p:txBody>
          <a:bodyPr/>
          <a:lstStyle/>
          <a:p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Multiplication Property </a:t>
            </a:r>
            <a:r>
              <a:rPr lang="en-US" sz="4400" dirty="0"/>
              <a:t>to remember!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021" y="1524000"/>
            <a:ext cx="4965791" cy="4724400"/>
          </a:xfrm>
          <a:solidFill>
            <a:schemeClr val="bg1">
              <a:lumMod val="95000"/>
              <a:lumOff val="5000"/>
            </a:schemeClr>
          </a:solidFill>
        </p:spPr>
        <p:txBody>
          <a:bodyPr anchor="ctr">
            <a:normAutofit/>
          </a:bodyPr>
          <a:lstStyle/>
          <a:p>
            <a:r>
              <a:rPr lang="en-US" sz="3200" dirty="0"/>
              <a:t>When you think about it, </a:t>
            </a:r>
          </a:p>
          <a:p>
            <a:r>
              <a:rPr lang="en-US" sz="3200" dirty="0"/>
              <a:t>if  I have NO sets (or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</a:t>
            </a:r>
            <a:r>
              <a:rPr lang="en-US" sz="3200" dirty="0"/>
              <a:t>) of 8, </a:t>
            </a:r>
          </a:p>
          <a:p>
            <a:r>
              <a:rPr lang="en-US" sz="3200" dirty="0"/>
              <a:t>I have  NOTHING (</a:t>
            </a:r>
            <a:r>
              <a:rPr lang="en-US" sz="3200" b="1" dirty="0">
                <a:solidFill>
                  <a:srgbClr val="FFFF00"/>
                </a:solidFill>
              </a:rPr>
              <a:t>zero</a:t>
            </a:r>
            <a:r>
              <a:rPr lang="en-US" sz="3200" dirty="0"/>
              <a:t>).</a:t>
            </a:r>
          </a:p>
          <a:p>
            <a:r>
              <a:rPr lang="en-US" sz="3200" dirty="0"/>
              <a:t>Just as if I have 8 sets of zero…. I have zero!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0+0+0+0+0+0+0+0</a:t>
            </a:r>
            <a:r>
              <a:rPr lang="en-US" sz="3200" dirty="0"/>
              <a:t>=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5CC3BD30-A32E-45AE-9F81-7CCB39ED1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6212" y="1196181"/>
            <a:ext cx="6772698" cy="5199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251">
        <p:random/>
      </p:transition>
    </mc:Choice>
    <mc:Fallback xmlns="">
      <p:transition spd="slow" advTm="282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2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2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8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45E7-1DB9-4D86-BC18-9F4CC02C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00" y="62652"/>
            <a:ext cx="4953000" cy="2147418"/>
          </a:xfrm>
        </p:spPr>
        <p:txBody>
          <a:bodyPr/>
          <a:lstStyle/>
          <a:p>
            <a:r>
              <a:rPr lang="en-US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  <a:r>
              <a:rPr lang="en-US" dirty="0"/>
              <a:t> </a:t>
            </a:r>
            <a:r>
              <a:rPr lang="en-US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One</a:t>
            </a:r>
            <a:r>
              <a:rPr lang="en-US" cap="all" dirty="0">
                <a:solidFill>
                  <a:srgbClr val="FFFF00"/>
                </a:solidFill>
              </a:rPr>
              <a:t> </a:t>
            </a:r>
            <a:r>
              <a:rPr lang="en-US" b="1" u="sng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  <a:r>
              <a:rPr lang="en-US" cap="all" dirty="0">
                <a:solidFill>
                  <a:srgbClr val="FFFF00"/>
                </a:solidFill>
              </a:rPr>
              <a:t> </a:t>
            </a:r>
            <a:r>
              <a:rPr lang="en-US" dirty="0"/>
              <a:t>any number, </a:t>
            </a:r>
            <a:br>
              <a:rPr lang="en-US" dirty="0"/>
            </a:br>
            <a:r>
              <a:rPr lang="en-US" dirty="0"/>
              <a:t>is that number!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4C307-A5E5-420E-ABB5-218B2A704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0814" y="1136361"/>
            <a:ext cx="3810001" cy="5125772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x 8 (1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of 8)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(1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row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of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8)</a:t>
            </a: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8x1 (8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sets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of 1)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(8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rows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of 1)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45EBF8-65DA-46D5-8E2A-06D4796AE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00" y="2210070"/>
            <a:ext cx="6094412" cy="4575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31ED3C-08BD-44B7-A274-4F890F4159AE}"/>
              </a:ext>
            </a:extLst>
          </p:cNvPr>
          <p:cNvGrpSpPr/>
          <p:nvPr/>
        </p:nvGrpSpPr>
        <p:grpSpPr>
          <a:xfrm>
            <a:off x="6740814" y="321547"/>
            <a:ext cx="3591769" cy="274320"/>
            <a:chOff x="624629" y="3048000"/>
            <a:chExt cx="3591769" cy="274320"/>
          </a:xfrm>
          <a:solidFill>
            <a:srgbClr val="FFFF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E7AFE5-5134-49F3-9E27-777870015A0A}"/>
                </a:ext>
              </a:extLst>
            </p:cNvPr>
            <p:cNvSpPr/>
            <p:nvPr/>
          </p:nvSpPr>
          <p:spPr>
            <a:xfrm>
              <a:off x="624629" y="3048000"/>
              <a:ext cx="274320" cy="274320"/>
            </a:xfrm>
            <a:prstGeom prst="ellipse">
              <a:avLst/>
            </a:prstGeom>
            <a:grpFill/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229CEF-ADA6-40D8-8E8F-748C95A7ABEB}"/>
                </a:ext>
              </a:extLst>
            </p:cNvPr>
            <p:cNvSpPr/>
            <p:nvPr/>
          </p:nvSpPr>
          <p:spPr>
            <a:xfrm>
              <a:off x="1572471" y="3048000"/>
              <a:ext cx="274320" cy="274320"/>
            </a:xfrm>
            <a:prstGeom prst="ellipse">
              <a:avLst/>
            </a:prstGeom>
            <a:grpFill/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4904BB-A89C-4B9E-B8D6-9DA18840E59E}"/>
                </a:ext>
              </a:extLst>
            </p:cNvPr>
            <p:cNvSpPr/>
            <p:nvPr/>
          </p:nvSpPr>
          <p:spPr>
            <a:xfrm>
              <a:off x="2520313" y="3048000"/>
              <a:ext cx="274320" cy="274320"/>
            </a:xfrm>
            <a:prstGeom prst="ellipse">
              <a:avLst/>
            </a:prstGeom>
            <a:grpFill/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8A1BD71-F175-4D7A-94B5-902371D88EE0}"/>
                </a:ext>
              </a:extLst>
            </p:cNvPr>
            <p:cNvSpPr/>
            <p:nvPr/>
          </p:nvSpPr>
          <p:spPr>
            <a:xfrm>
              <a:off x="3468155" y="3048000"/>
              <a:ext cx="274320" cy="274320"/>
            </a:xfrm>
            <a:prstGeom prst="ellipse">
              <a:avLst/>
            </a:prstGeom>
            <a:grpFill/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18912E-2D0C-46EA-BF00-613CD5F5795B}"/>
                </a:ext>
              </a:extLst>
            </p:cNvPr>
            <p:cNvSpPr/>
            <p:nvPr/>
          </p:nvSpPr>
          <p:spPr>
            <a:xfrm>
              <a:off x="1098550" y="3048000"/>
              <a:ext cx="274320" cy="274320"/>
            </a:xfrm>
            <a:prstGeom prst="ellipse">
              <a:avLst/>
            </a:prstGeom>
            <a:grpFill/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4CB0EB-D979-4F48-9960-6A5ACA1F512D}"/>
                </a:ext>
              </a:extLst>
            </p:cNvPr>
            <p:cNvSpPr/>
            <p:nvPr/>
          </p:nvSpPr>
          <p:spPr>
            <a:xfrm>
              <a:off x="2046392" y="3048000"/>
              <a:ext cx="274320" cy="274320"/>
            </a:xfrm>
            <a:prstGeom prst="ellipse">
              <a:avLst/>
            </a:prstGeom>
            <a:grpFill/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4C746A-41C4-46AF-B496-22C55ADF5E9C}"/>
                </a:ext>
              </a:extLst>
            </p:cNvPr>
            <p:cNvSpPr/>
            <p:nvPr/>
          </p:nvSpPr>
          <p:spPr>
            <a:xfrm>
              <a:off x="2994234" y="3048000"/>
              <a:ext cx="274320" cy="274320"/>
            </a:xfrm>
            <a:prstGeom prst="ellipse">
              <a:avLst/>
            </a:prstGeom>
            <a:grpFill/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A28B30-D8AF-4E80-88FE-3250AB82657D}"/>
                </a:ext>
              </a:extLst>
            </p:cNvPr>
            <p:cNvSpPr/>
            <p:nvPr/>
          </p:nvSpPr>
          <p:spPr>
            <a:xfrm>
              <a:off x="3942078" y="3048000"/>
              <a:ext cx="274320" cy="274320"/>
            </a:xfrm>
            <a:prstGeom prst="ellipse">
              <a:avLst/>
            </a:prstGeom>
            <a:grpFill/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B5D791-EBE0-4818-92BF-5362345E9F50}"/>
              </a:ext>
            </a:extLst>
          </p:cNvPr>
          <p:cNvGrpSpPr/>
          <p:nvPr/>
        </p:nvGrpSpPr>
        <p:grpSpPr>
          <a:xfrm rot="16200000">
            <a:off x="9900044" y="4609729"/>
            <a:ext cx="3591769" cy="274320"/>
            <a:chOff x="624629" y="3048000"/>
            <a:chExt cx="3591769" cy="2743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C907F60-401E-4450-9EB5-AAE13F39E46A}"/>
                </a:ext>
              </a:extLst>
            </p:cNvPr>
            <p:cNvSpPr/>
            <p:nvPr/>
          </p:nvSpPr>
          <p:spPr>
            <a:xfrm>
              <a:off x="624629" y="3048000"/>
              <a:ext cx="274320" cy="27432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69C347-6806-4862-BEB7-5574538974DF}"/>
                </a:ext>
              </a:extLst>
            </p:cNvPr>
            <p:cNvSpPr/>
            <p:nvPr/>
          </p:nvSpPr>
          <p:spPr>
            <a:xfrm>
              <a:off x="1572471" y="3048000"/>
              <a:ext cx="274320" cy="27432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426A008-2479-48F6-A110-1E88F8022342}"/>
                </a:ext>
              </a:extLst>
            </p:cNvPr>
            <p:cNvSpPr/>
            <p:nvPr/>
          </p:nvSpPr>
          <p:spPr>
            <a:xfrm>
              <a:off x="2520313" y="3048000"/>
              <a:ext cx="274320" cy="27432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E934DA-75D6-4949-96EE-E3B8AC5DFB23}"/>
                </a:ext>
              </a:extLst>
            </p:cNvPr>
            <p:cNvSpPr/>
            <p:nvPr/>
          </p:nvSpPr>
          <p:spPr>
            <a:xfrm>
              <a:off x="3468155" y="3048000"/>
              <a:ext cx="274320" cy="27432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F9C5FB-C9FA-45B7-9EDE-6E90B32C40CF}"/>
                </a:ext>
              </a:extLst>
            </p:cNvPr>
            <p:cNvSpPr/>
            <p:nvPr/>
          </p:nvSpPr>
          <p:spPr>
            <a:xfrm>
              <a:off x="1098550" y="3048000"/>
              <a:ext cx="274320" cy="27432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FEBC642-0EA4-4A22-9786-9759A6DC21DD}"/>
                </a:ext>
              </a:extLst>
            </p:cNvPr>
            <p:cNvSpPr/>
            <p:nvPr/>
          </p:nvSpPr>
          <p:spPr>
            <a:xfrm>
              <a:off x="2046392" y="3048000"/>
              <a:ext cx="274320" cy="27432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A65F29-F846-45F0-B3F1-FA44DB5CD067}"/>
                </a:ext>
              </a:extLst>
            </p:cNvPr>
            <p:cNvSpPr/>
            <p:nvPr/>
          </p:nvSpPr>
          <p:spPr>
            <a:xfrm>
              <a:off x="2994234" y="3048000"/>
              <a:ext cx="274320" cy="27432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1F7E09C-022C-4B69-88C3-A0CA0260EA68}"/>
                </a:ext>
              </a:extLst>
            </p:cNvPr>
            <p:cNvSpPr/>
            <p:nvPr/>
          </p:nvSpPr>
          <p:spPr>
            <a:xfrm>
              <a:off x="3942078" y="3048000"/>
              <a:ext cx="274320" cy="27432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rrow: Notched Right 26">
            <a:extLst>
              <a:ext uri="{FF2B5EF4-FFF2-40B4-BE49-F238E27FC236}">
                <a16:creationId xmlns:a16="http://schemas.microsoft.com/office/drawing/2014/main" id="{4FD31F03-98BE-4CAB-8D83-B8A8CCB3DF7C}"/>
              </a:ext>
            </a:extLst>
          </p:cNvPr>
          <p:cNvSpPr/>
          <p:nvPr/>
        </p:nvSpPr>
        <p:spPr>
          <a:xfrm>
            <a:off x="10038969" y="2745264"/>
            <a:ext cx="1431797" cy="6858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row</a:t>
            </a:r>
          </a:p>
        </p:txBody>
      </p:sp>
      <p:sp>
        <p:nvSpPr>
          <p:cNvPr id="28" name="Arrow: Notched Right 27">
            <a:extLst>
              <a:ext uri="{FF2B5EF4-FFF2-40B4-BE49-F238E27FC236}">
                <a16:creationId xmlns:a16="http://schemas.microsoft.com/office/drawing/2014/main" id="{04380620-445F-4895-8EBF-3B43A1A0D129}"/>
              </a:ext>
            </a:extLst>
          </p:cNvPr>
          <p:cNvSpPr/>
          <p:nvPr/>
        </p:nvSpPr>
        <p:spPr>
          <a:xfrm>
            <a:off x="4422026" y="115807"/>
            <a:ext cx="2117597" cy="685800"/>
          </a:xfrm>
          <a:prstGeom prst="notchedRightArrow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row</a:t>
            </a:r>
          </a:p>
        </p:txBody>
      </p:sp>
      <p:pic>
        <p:nvPicPr>
          <p:cNvPr id="30" name="Picture 29" descr="A picture containing fruit, plant, orange, oranges&#10;&#10;Description automatically generated">
            <a:extLst>
              <a:ext uri="{FF2B5EF4-FFF2-40B4-BE49-F238E27FC236}">
                <a16:creationId xmlns:a16="http://schemas.microsoft.com/office/drawing/2014/main" id="{0A64009A-F71D-41A3-B823-F866ED276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25084" y="5336997"/>
            <a:ext cx="1242275" cy="1119066"/>
          </a:xfrm>
          <a:prstGeom prst="rect">
            <a:avLst/>
          </a:prstGeom>
        </p:spPr>
      </p:pic>
      <p:pic>
        <p:nvPicPr>
          <p:cNvPr id="32" name="Picture 31" descr="A close up of an orange&#10;&#10;Description automatically generated">
            <a:extLst>
              <a:ext uri="{FF2B5EF4-FFF2-40B4-BE49-F238E27FC236}">
                <a16:creationId xmlns:a16="http://schemas.microsoft.com/office/drawing/2014/main" id="{B8B4952B-A3FB-4F52-93BA-7E0AE997A3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7634" y="5308543"/>
            <a:ext cx="1069506" cy="1017231"/>
          </a:xfrm>
          <a:prstGeom prst="rect">
            <a:avLst/>
          </a:prstGeom>
        </p:spPr>
      </p:pic>
      <p:pic>
        <p:nvPicPr>
          <p:cNvPr id="33" name="Picture 32" descr="A picture containing fruit, plant, orange, oranges&#10;&#10;Description automatically generated">
            <a:extLst>
              <a:ext uri="{FF2B5EF4-FFF2-40B4-BE49-F238E27FC236}">
                <a16:creationId xmlns:a16="http://schemas.microsoft.com/office/drawing/2014/main" id="{649A6406-BCCB-4B9C-A099-59DC9BF54B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93668" y="5501793"/>
            <a:ext cx="1242275" cy="1119066"/>
          </a:xfrm>
          <a:prstGeom prst="rect">
            <a:avLst/>
          </a:prstGeom>
        </p:spPr>
      </p:pic>
      <p:pic>
        <p:nvPicPr>
          <p:cNvPr id="34" name="Picture 33" descr="A picture containing fruit, plant, orange, oranges&#10;&#10;Description automatically generated">
            <a:extLst>
              <a:ext uri="{FF2B5EF4-FFF2-40B4-BE49-F238E27FC236}">
                <a16:creationId xmlns:a16="http://schemas.microsoft.com/office/drawing/2014/main" id="{57374764-F433-478F-856D-CEBA7C270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18536" y="5445704"/>
            <a:ext cx="1242275" cy="1119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12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000">
        <p:random/>
      </p:transition>
    </mc:Choice>
    <mc:Fallback xmlns="">
      <p:transition spd="slow" advTm="2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648 L 0.00417 0.4972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7" grpId="0" animBg="1"/>
      <p:bldP spid="27" grpId="1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512" y="0"/>
            <a:ext cx="9144000" cy="1219200"/>
          </a:xfrm>
        </p:spPr>
        <p:txBody>
          <a:bodyPr anchor="t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Multiplication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" y="914400"/>
            <a:ext cx="11468100" cy="5410200"/>
          </a:xfrm>
        </p:spPr>
        <p:txBody>
          <a:bodyPr>
            <a:normAutofit lnSpcReduction="1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MULTIPLICATION is simply a </a:t>
            </a: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way to add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certain amount of </a:t>
            </a: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why we say “</a:t>
            </a: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”: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in:</a:t>
            </a:r>
          </a:p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4x2= 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72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 (2+2+2+2) </a:t>
            </a:r>
          </a:p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2x4= 2 </a:t>
            </a:r>
            <a:r>
              <a:rPr lang="en-US" sz="80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(4+4)!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2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random/>
      </p:transition>
    </mc:Choice>
    <mc:Fallback xmlns="">
      <p:transition spd="slow" advTm="1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1" y="-24685"/>
            <a:ext cx="11657013" cy="157718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Read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Multiplication Problems?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828800"/>
            <a:ext cx="10896600" cy="1752600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see  2 X 4,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“2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4” or “4 twice”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367C16-1909-4A28-A7C0-2235FAEB9862}"/>
              </a:ext>
            </a:extLst>
          </p:cNvPr>
          <p:cNvGrpSpPr/>
          <p:nvPr/>
        </p:nvGrpSpPr>
        <p:grpSpPr>
          <a:xfrm>
            <a:off x="6094412" y="3857704"/>
            <a:ext cx="3581400" cy="533400"/>
            <a:chOff x="2894012" y="3581400"/>
            <a:chExt cx="3581400" cy="533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3915049-6076-42EE-A13F-74E1525527AB}"/>
                </a:ext>
              </a:extLst>
            </p:cNvPr>
            <p:cNvSpPr/>
            <p:nvPr/>
          </p:nvSpPr>
          <p:spPr>
            <a:xfrm>
              <a:off x="2894012" y="3581400"/>
              <a:ext cx="762000" cy="53340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A9BA33D-DE3B-43EB-B7F0-E019A614B92F}"/>
                </a:ext>
              </a:extLst>
            </p:cNvPr>
            <p:cNvSpPr/>
            <p:nvPr/>
          </p:nvSpPr>
          <p:spPr>
            <a:xfrm>
              <a:off x="3833812" y="3581400"/>
              <a:ext cx="762000" cy="53340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D9CCC5-B938-41EE-9F53-AAAAF663DB3D}"/>
                </a:ext>
              </a:extLst>
            </p:cNvPr>
            <p:cNvSpPr/>
            <p:nvPr/>
          </p:nvSpPr>
          <p:spPr>
            <a:xfrm>
              <a:off x="4773612" y="3581400"/>
              <a:ext cx="762000" cy="53340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198DC9D-C072-4A6C-8533-EBA4360B2514}"/>
                </a:ext>
              </a:extLst>
            </p:cNvPr>
            <p:cNvSpPr/>
            <p:nvPr/>
          </p:nvSpPr>
          <p:spPr>
            <a:xfrm>
              <a:off x="5713412" y="3581400"/>
              <a:ext cx="762000" cy="53340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F1BA09-3A1E-463D-9CC9-02F22F772797}"/>
              </a:ext>
            </a:extLst>
          </p:cNvPr>
          <p:cNvGrpSpPr/>
          <p:nvPr/>
        </p:nvGrpSpPr>
        <p:grpSpPr>
          <a:xfrm>
            <a:off x="6120728" y="4543504"/>
            <a:ext cx="3581400" cy="533400"/>
            <a:chOff x="2894012" y="3581400"/>
            <a:chExt cx="3581400" cy="533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186919-F0F7-4306-A285-DD47F683C2F9}"/>
                </a:ext>
              </a:extLst>
            </p:cNvPr>
            <p:cNvSpPr/>
            <p:nvPr/>
          </p:nvSpPr>
          <p:spPr>
            <a:xfrm>
              <a:off x="2894012" y="3581400"/>
              <a:ext cx="762000" cy="53340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309DF6-94D6-4551-BEFC-BBF9676DC115}"/>
                </a:ext>
              </a:extLst>
            </p:cNvPr>
            <p:cNvSpPr/>
            <p:nvPr/>
          </p:nvSpPr>
          <p:spPr>
            <a:xfrm>
              <a:off x="3833812" y="3581400"/>
              <a:ext cx="762000" cy="53340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AE75E9A-51F3-4A41-B5D1-1C01C34FE65C}"/>
                </a:ext>
              </a:extLst>
            </p:cNvPr>
            <p:cNvSpPr/>
            <p:nvPr/>
          </p:nvSpPr>
          <p:spPr>
            <a:xfrm>
              <a:off x="4773612" y="3581400"/>
              <a:ext cx="762000" cy="53340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553BD4A-9A58-4D51-950F-EA468AFE8C65}"/>
                </a:ext>
              </a:extLst>
            </p:cNvPr>
            <p:cNvSpPr/>
            <p:nvPr/>
          </p:nvSpPr>
          <p:spPr>
            <a:xfrm>
              <a:off x="5713412" y="3581400"/>
              <a:ext cx="762000" cy="533400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AE6D880-420A-49DD-A68C-794EFFE33246}"/>
              </a:ext>
            </a:extLst>
          </p:cNvPr>
          <p:cNvSpPr/>
          <p:nvPr/>
        </p:nvSpPr>
        <p:spPr>
          <a:xfrm>
            <a:off x="3219420" y="4081839"/>
            <a:ext cx="2760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(rows)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E9984FEA-363C-40FD-8C43-31416E57B142}"/>
              </a:ext>
            </a:extLst>
          </p:cNvPr>
          <p:cNvSpPr/>
          <p:nvPr/>
        </p:nvSpPr>
        <p:spPr>
          <a:xfrm rot="17516413">
            <a:off x="3650355" y="3422506"/>
            <a:ext cx="1128916" cy="729039"/>
          </a:xfrm>
          <a:prstGeom prst="leftRightArrow">
            <a:avLst>
              <a:gd name="adj1" fmla="val 50000"/>
              <a:gd name="adj2" fmla="val 46279"/>
            </a:avLst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2" y="-24685"/>
            <a:ext cx="10134602" cy="1577181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Read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Multiplication Problems: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828800"/>
            <a:ext cx="10896600" cy="1752600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see  2 X 4,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think “2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4” or “4 twice”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915049-6076-42EE-A13F-74E1525527AB}"/>
              </a:ext>
            </a:extLst>
          </p:cNvPr>
          <p:cNvSpPr/>
          <p:nvPr/>
        </p:nvSpPr>
        <p:spPr>
          <a:xfrm>
            <a:off x="1747636" y="3948951"/>
            <a:ext cx="7620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9BA33D-DE3B-43EB-B7F0-E019A614B92F}"/>
              </a:ext>
            </a:extLst>
          </p:cNvPr>
          <p:cNvSpPr/>
          <p:nvPr/>
        </p:nvSpPr>
        <p:spPr>
          <a:xfrm>
            <a:off x="1772855" y="4643846"/>
            <a:ext cx="7620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E6D880-420A-49DD-A68C-794EFFE33246}"/>
              </a:ext>
            </a:extLst>
          </p:cNvPr>
          <p:cNvSpPr/>
          <p:nvPr/>
        </p:nvSpPr>
        <p:spPr>
          <a:xfrm>
            <a:off x="3219420" y="4081839"/>
            <a:ext cx="2760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(rows)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E9984FEA-363C-40FD-8C43-31416E57B142}"/>
              </a:ext>
            </a:extLst>
          </p:cNvPr>
          <p:cNvSpPr/>
          <p:nvPr/>
        </p:nvSpPr>
        <p:spPr>
          <a:xfrm rot="17516413">
            <a:off x="3650355" y="3422506"/>
            <a:ext cx="1128916" cy="729039"/>
          </a:xfrm>
          <a:prstGeom prst="leftRightArrow">
            <a:avLst>
              <a:gd name="adj1" fmla="val 50000"/>
              <a:gd name="adj2" fmla="val 46279"/>
            </a:avLst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2AA03A-E4D6-472D-9CF0-19DFBF076CC8}"/>
              </a:ext>
            </a:extLst>
          </p:cNvPr>
          <p:cNvSpPr/>
          <p:nvPr/>
        </p:nvSpPr>
        <p:spPr>
          <a:xfrm>
            <a:off x="8304212" y="3322578"/>
            <a:ext cx="9156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  <a:p>
            <a:pPr algn="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B083EB-8DD7-44B1-AA46-4D67BF23954F}"/>
              </a:ext>
            </a:extLst>
          </p:cNvPr>
          <p:cNvSpPr/>
          <p:nvPr/>
        </p:nvSpPr>
        <p:spPr>
          <a:xfrm>
            <a:off x="8151812" y="5075178"/>
            <a:ext cx="1219200" cy="1064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4CD9B-C546-456E-8AC0-B6B86F3B3329}"/>
              </a:ext>
            </a:extLst>
          </p:cNvPr>
          <p:cNvSpPr/>
          <p:nvPr/>
        </p:nvSpPr>
        <p:spPr>
          <a:xfrm>
            <a:off x="7770812" y="3429000"/>
            <a:ext cx="2133600" cy="25908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673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96D0-6539-42CC-8672-E03042E8F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0"/>
            <a:ext cx="12188825" cy="1524000"/>
          </a:xfrm>
        </p:spPr>
        <p:txBody>
          <a:bodyPr/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Array: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visual image of a multiplication problem.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42BB11C-10ED-40FF-B73A-879FCC3E7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37012" y="818444"/>
            <a:ext cx="7412183" cy="6039556"/>
          </a:xfrm>
        </p:spPr>
      </p:pic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70840712-053C-4F70-8485-B45C97670EC2}"/>
              </a:ext>
            </a:extLst>
          </p:cNvPr>
          <p:cNvSpPr/>
          <p:nvPr/>
        </p:nvSpPr>
        <p:spPr>
          <a:xfrm>
            <a:off x="3297384" y="1567543"/>
            <a:ext cx="2627038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A9EB6-449D-48EC-8EC8-F9EEC336BC9F}"/>
              </a:ext>
            </a:extLst>
          </p:cNvPr>
          <p:cNvSpPr/>
          <p:nvPr/>
        </p:nvSpPr>
        <p:spPr>
          <a:xfrm>
            <a:off x="6355145" y="1749113"/>
            <a:ext cx="2736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F76AE-93AD-4552-9F18-BE034A213EEE}"/>
              </a:ext>
            </a:extLst>
          </p:cNvPr>
          <p:cNvSpPr/>
          <p:nvPr/>
        </p:nvSpPr>
        <p:spPr>
          <a:xfrm>
            <a:off x="6375328" y="2554948"/>
            <a:ext cx="2736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6E1644-5B36-449C-836D-97683DDB1BEC}"/>
              </a:ext>
            </a:extLst>
          </p:cNvPr>
          <p:cNvSpPr/>
          <p:nvPr/>
        </p:nvSpPr>
        <p:spPr>
          <a:xfrm>
            <a:off x="6397624" y="3360411"/>
            <a:ext cx="2736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703A7-394B-4AA0-9373-6E7199D562C3}"/>
              </a:ext>
            </a:extLst>
          </p:cNvPr>
          <p:cNvSpPr/>
          <p:nvPr/>
        </p:nvSpPr>
        <p:spPr>
          <a:xfrm>
            <a:off x="6465721" y="4198642"/>
            <a:ext cx="2736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07EBD-4ED2-4DB3-97C0-235BFC1AF902}"/>
              </a:ext>
            </a:extLst>
          </p:cNvPr>
          <p:cNvSpPr/>
          <p:nvPr/>
        </p:nvSpPr>
        <p:spPr>
          <a:xfrm>
            <a:off x="6375328" y="5004105"/>
            <a:ext cx="2736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98E39872-A7CD-4522-98E9-C3B5B3B118C3}"/>
              </a:ext>
            </a:extLst>
          </p:cNvPr>
          <p:cNvSpPr/>
          <p:nvPr/>
        </p:nvSpPr>
        <p:spPr>
          <a:xfrm>
            <a:off x="3248684" y="2364020"/>
            <a:ext cx="2736647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C1454E4D-1BC7-44AE-97B4-F3625698A4D0}"/>
              </a:ext>
            </a:extLst>
          </p:cNvPr>
          <p:cNvSpPr/>
          <p:nvPr/>
        </p:nvSpPr>
        <p:spPr>
          <a:xfrm>
            <a:off x="3297384" y="3303261"/>
            <a:ext cx="2756044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CAE0850A-85C7-48BF-90E5-F6629D561A61}"/>
              </a:ext>
            </a:extLst>
          </p:cNvPr>
          <p:cNvSpPr/>
          <p:nvPr/>
        </p:nvSpPr>
        <p:spPr>
          <a:xfrm>
            <a:off x="3229287" y="4141389"/>
            <a:ext cx="2806682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082FDA39-88E7-4A09-BC5B-1DC8FE691121}"/>
              </a:ext>
            </a:extLst>
          </p:cNvPr>
          <p:cNvSpPr/>
          <p:nvPr/>
        </p:nvSpPr>
        <p:spPr>
          <a:xfrm>
            <a:off x="3229287" y="5067300"/>
            <a:ext cx="2862830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7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>
        <p14:prism isContent="1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1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4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96D0-6539-42CC-8672-E03042E8F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0"/>
            <a:ext cx="12188825" cy="1524000"/>
          </a:xfrm>
        </p:spPr>
        <p:txBody>
          <a:bodyPr/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Array: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visual image of a multiplication problem.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2B97-FDAA-4D56-B3F2-1DF7CB680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256" y="1567543"/>
            <a:ext cx="3054127" cy="5290457"/>
          </a:xfrm>
        </p:spPr>
        <p:txBody>
          <a:bodyPr>
            <a:normAutofit fontScale="92500" lnSpcReduction="10000"/>
          </a:bodyPr>
          <a:lstStyle/>
          <a:p>
            <a:r>
              <a:rPr lang="en-US" sz="7200" dirty="0">
                <a:latin typeface="Agency FB" panose="020B0503020202020204" pitchFamily="34" charset="0"/>
              </a:rPr>
              <a:t>I SEE</a:t>
            </a:r>
          </a:p>
          <a:p>
            <a:r>
              <a:rPr lang="en-US" sz="7200" dirty="0">
                <a:latin typeface="Agency FB" panose="020B0503020202020204" pitchFamily="34" charset="0"/>
              </a:rPr>
              <a:t>5 rows </a:t>
            </a:r>
          </a:p>
          <a:p>
            <a:r>
              <a:rPr lang="en-US" sz="7200" dirty="0">
                <a:latin typeface="Agency FB" panose="020B0503020202020204" pitchFamily="34" charset="0"/>
              </a:rPr>
              <a:t>4 in each!</a:t>
            </a:r>
          </a:p>
          <a:p>
            <a:r>
              <a:rPr lang="en-US" sz="7200" dirty="0">
                <a:latin typeface="Agency FB" panose="020B0503020202020204" pitchFamily="34" charset="0"/>
              </a:rPr>
              <a:t>5 sets of 4</a:t>
            </a:r>
          </a:p>
          <a:p>
            <a:r>
              <a:rPr lang="en-US" sz="7200" dirty="0">
                <a:latin typeface="Agency FB" panose="020B0503020202020204" pitchFamily="34" charset="0"/>
              </a:rPr>
              <a:t>5 x 4=20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42BB11C-10ED-40FF-B73A-879FCC3E7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7012" y="818444"/>
            <a:ext cx="7412183" cy="6039556"/>
          </a:xfrm>
        </p:spPr>
      </p:pic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70840712-053C-4F70-8485-B45C97670EC2}"/>
              </a:ext>
            </a:extLst>
          </p:cNvPr>
          <p:cNvSpPr/>
          <p:nvPr/>
        </p:nvSpPr>
        <p:spPr>
          <a:xfrm>
            <a:off x="3297384" y="1567543"/>
            <a:ext cx="2627038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A9EB6-449D-48EC-8EC8-F9EEC336BC9F}"/>
              </a:ext>
            </a:extLst>
          </p:cNvPr>
          <p:cNvSpPr/>
          <p:nvPr/>
        </p:nvSpPr>
        <p:spPr>
          <a:xfrm>
            <a:off x="6355145" y="1749113"/>
            <a:ext cx="2736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F76AE-93AD-4552-9F18-BE034A213EEE}"/>
              </a:ext>
            </a:extLst>
          </p:cNvPr>
          <p:cNvSpPr/>
          <p:nvPr/>
        </p:nvSpPr>
        <p:spPr>
          <a:xfrm>
            <a:off x="6375328" y="2554948"/>
            <a:ext cx="2736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6E1644-5B36-449C-836D-97683DDB1BEC}"/>
              </a:ext>
            </a:extLst>
          </p:cNvPr>
          <p:cNvSpPr/>
          <p:nvPr/>
        </p:nvSpPr>
        <p:spPr>
          <a:xfrm>
            <a:off x="6397624" y="3360411"/>
            <a:ext cx="2736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703A7-394B-4AA0-9373-6E7199D562C3}"/>
              </a:ext>
            </a:extLst>
          </p:cNvPr>
          <p:cNvSpPr/>
          <p:nvPr/>
        </p:nvSpPr>
        <p:spPr>
          <a:xfrm>
            <a:off x="6465721" y="4198642"/>
            <a:ext cx="2736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07EBD-4ED2-4DB3-97C0-235BFC1AF902}"/>
              </a:ext>
            </a:extLst>
          </p:cNvPr>
          <p:cNvSpPr/>
          <p:nvPr/>
        </p:nvSpPr>
        <p:spPr>
          <a:xfrm>
            <a:off x="6375328" y="5004105"/>
            <a:ext cx="2736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98E39872-A7CD-4522-98E9-C3B5B3B118C3}"/>
              </a:ext>
            </a:extLst>
          </p:cNvPr>
          <p:cNvSpPr/>
          <p:nvPr/>
        </p:nvSpPr>
        <p:spPr>
          <a:xfrm>
            <a:off x="3248684" y="2364020"/>
            <a:ext cx="2736647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C1454E4D-1BC7-44AE-97B4-F3625698A4D0}"/>
              </a:ext>
            </a:extLst>
          </p:cNvPr>
          <p:cNvSpPr/>
          <p:nvPr/>
        </p:nvSpPr>
        <p:spPr>
          <a:xfrm>
            <a:off x="3297384" y="3303261"/>
            <a:ext cx="2756044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CAE0850A-85C7-48BF-90E5-F6629D561A61}"/>
              </a:ext>
            </a:extLst>
          </p:cNvPr>
          <p:cNvSpPr/>
          <p:nvPr/>
        </p:nvSpPr>
        <p:spPr>
          <a:xfrm>
            <a:off x="3229287" y="4141389"/>
            <a:ext cx="2806682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082FDA39-88E7-4A09-BC5B-1DC8FE691121}"/>
              </a:ext>
            </a:extLst>
          </p:cNvPr>
          <p:cNvSpPr/>
          <p:nvPr/>
        </p:nvSpPr>
        <p:spPr>
          <a:xfrm>
            <a:off x="3229287" y="5067300"/>
            <a:ext cx="2862830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</p:spTree>
    <p:extLst>
      <p:ext uri="{BB962C8B-B14F-4D97-AF65-F5344CB8AC3E}">
        <p14:creationId xmlns:p14="http://schemas.microsoft.com/office/powerpoint/2010/main" val="10465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>
        <p14:prism isContent="1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96D0-6539-42CC-8672-E03042E8F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0"/>
            <a:ext cx="12188825" cy="1524000"/>
          </a:xfrm>
        </p:spPr>
        <p:txBody>
          <a:bodyPr/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Array: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visual image of a multiplication problem.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2B97-FDAA-4D56-B3F2-1DF7CB680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256" y="1567543"/>
            <a:ext cx="3054127" cy="5290457"/>
          </a:xfrm>
        </p:spPr>
        <p:txBody>
          <a:bodyPr>
            <a:normAutofit fontScale="92500" lnSpcReduction="10000"/>
          </a:bodyPr>
          <a:lstStyle/>
          <a:p>
            <a:r>
              <a:rPr lang="en-US" sz="7200" dirty="0">
                <a:latin typeface="Agency FB" panose="020B0503020202020204" pitchFamily="34" charset="0"/>
              </a:rPr>
              <a:t>I SEE</a:t>
            </a:r>
          </a:p>
          <a:p>
            <a:r>
              <a:rPr lang="en-US" sz="7200" dirty="0">
                <a:latin typeface="Agency FB" panose="020B0503020202020204" pitchFamily="34" charset="0"/>
              </a:rPr>
              <a:t>4 rows </a:t>
            </a:r>
          </a:p>
          <a:p>
            <a:r>
              <a:rPr lang="en-US" sz="7200" dirty="0">
                <a:latin typeface="Agency FB" panose="020B0503020202020204" pitchFamily="34" charset="0"/>
              </a:rPr>
              <a:t>5 in each!</a:t>
            </a:r>
          </a:p>
          <a:p>
            <a:r>
              <a:rPr lang="en-US" sz="7200" dirty="0">
                <a:latin typeface="Agency FB" panose="020B0503020202020204" pitchFamily="34" charset="0"/>
              </a:rPr>
              <a:t>4 sets of 5</a:t>
            </a:r>
          </a:p>
          <a:p>
            <a:r>
              <a:rPr lang="en-US" sz="7200" dirty="0">
                <a:latin typeface="Agency FB" panose="020B0503020202020204" pitchFamily="34" charset="0"/>
              </a:rPr>
              <a:t>4 x 5=20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42BB11C-10ED-40FF-B73A-879FCC3E7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4036680" y="500495"/>
            <a:ext cx="8397919" cy="6842748"/>
          </a:xfrm>
        </p:spPr>
      </p:pic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70840712-053C-4F70-8485-B45C97670EC2}"/>
              </a:ext>
            </a:extLst>
          </p:cNvPr>
          <p:cNvSpPr/>
          <p:nvPr/>
        </p:nvSpPr>
        <p:spPr>
          <a:xfrm>
            <a:off x="3122061" y="1704494"/>
            <a:ext cx="2627038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A9EB6-449D-48EC-8EC8-F9EEC336BC9F}"/>
              </a:ext>
            </a:extLst>
          </p:cNvPr>
          <p:cNvSpPr/>
          <p:nvPr/>
        </p:nvSpPr>
        <p:spPr>
          <a:xfrm>
            <a:off x="6092824" y="1890705"/>
            <a:ext cx="40735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  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98E39872-A7CD-4522-98E9-C3B5B3B118C3}"/>
              </a:ext>
            </a:extLst>
          </p:cNvPr>
          <p:cNvSpPr/>
          <p:nvPr/>
        </p:nvSpPr>
        <p:spPr>
          <a:xfrm>
            <a:off x="3166562" y="2715986"/>
            <a:ext cx="2736647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C1454E4D-1BC7-44AE-97B4-F3625698A4D0}"/>
              </a:ext>
            </a:extLst>
          </p:cNvPr>
          <p:cNvSpPr/>
          <p:nvPr/>
        </p:nvSpPr>
        <p:spPr>
          <a:xfrm>
            <a:off x="3191881" y="3756490"/>
            <a:ext cx="2756044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CAE0850A-85C7-48BF-90E5-F6629D561A61}"/>
              </a:ext>
            </a:extLst>
          </p:cNvPr>
          <p:cNvSpPr/>
          <p:nvPr/>
        </p:nvSpPr>
        <p:spPr>
          <a:xfrm>
            <a:off x="3166562" y="4914868"/>
            <a:ext cx="2806682" cy="1104900"/>
          </a:xfrm>
          <a:prstGeom prst="notch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(set of)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B0948-557C-4E65-9A11-18CD34EE1FE8}"/>
              </a:ext>
            </a:extLst>
          </p:cNvPr>
          <p:cNvSpPr/>
          <p:nvPr/>
        </p:nvSpPr>
        <p:spPr>
          <a:xfrm>
            <a:off x="6092823" y="2805223"/>
            <a:ext cx="40735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  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508AEA-4465-4362-ACA4-59E8C65C52AE}"/>
              </a:ext>
            </a:extLst>
          </p:cNvPr>
          <p:cNvSpPr/>
          <p:nvPr/>
        </p:nvSpPr>
        <p:spPr>
          <a:xfrm>
            <a:off x="6250199" y="3899205"/>
            <a:ext cx="40735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  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CD8F22-1B9C-44DB-83DA-BB97A18A6B3C}"/>
              </a:ext>
            </a:extLst>
          </p:cNvPr>
          <p:cNvSpPr/>
          <p:nvPr/>
        </p:nvSpPr>
        <p:spPr>
          <a:xfrm>
            <a:off x="6179811" y="4802602"/>
            <a:ext cx="40735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2    3</a:t>
            </a:r>
            <a:r>
              <a:rPr lang="en-US" sz="5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  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4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  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9FF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8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random/>
      </p:transition>
    </mc:Choice>
    <mc:Fallback xmlns="">
      <p:transition spd="slow" advTm="1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2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2.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7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534</Words>
  <Application>Microsoft Office PowerPoint</Application>
  <PresentationFormat>Custom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Agency FB</vt:lpstr>
      <vt:lpstr>Aharoni</vt:lpstr>
      <vt:lpstr>Arial</vt:lpstr>
      <vt:lpstr>Arial Narrow</vt:lpstr>
      <vt:lpstr>Consolas</vt:lpstr>
      <vt:lpstr>Copperplate Gothic Bold</vt:lpstr>
      <vt:lpstr>Corbel</vt:lpstr>
      <vt:lpstr>Chalkboard 16x9</vt:lpstr>
      <vt:lpstr>Multiplication Review</vt:lpstr>
      <vt:lpstr>Multiplication Property to remember!</vt:lpstr>
      <vt:lpstr>Identity Property: One times any number,  is that number! </vt:lpstr>
      <vt:lpstr>Multiplication Review</vt:lpstr>
      <vt:lpstr>How Can We Read  Multiplication Problems?</vt:lpstr>
      <vt:lpstr>How Can We Read  Multiplication Problems:</vt:lpstr>
      <vt:lpstr>Array: the visual image of a multiplication problem.</vt:lpstr>
      <vt:lpstr>Array: the visual image of a multiplication problem.</vt:lpstr>
      <vt:lpstr>Array: the visual image of a multiplication problem.</vt:lpstr>
      <vt:lpstr>PowerPoint Presentation</vt:lpstr>
      <vt:lpstr>PowerPoint Presentation</vt:lpstr>
      <vt:lpstr>PowerPoint Presentation</vt:lpstr>
      <vt:lpstr>PowerPoint Presentation</vt:lpstr>
      <vt:lpstr>The same can be said about every multiplication problem. Think “sets of” when you see a multiplication symbol.</vt:lpstr>
      <vt:lpstr>What do you see here? It’s like an array, but it is a set, or group.</vt:lpstr>
      <vt:lpstr>I see 4 sacks with 3 in each. 4 sets of 3 4 x 3 is the correct answer!</vt:lpstr>
      <vt:lpstr>Great Thinking!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 Review</dc:title>
  <dc:creator>Debi White</dc:creator>
  <cp:lastModifiedBy>Debi White</cp:lastModifiedBy>
  <cp:revision>6</cp:revision>
  <dcterms:created xsi:type="dcterms:W3CDTF">2020-04-01T18:35:39Z</dcterms:created>
  <dcterms:modified xsi:type="dcterms:W3CDTF">2020-04-10T17:25:36Z</dcterms:modified>
</cp:coreProperties>
</file>